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9975" cy="42808525"/>
  <p:notesSz cx="9144000" cy="6858000"/>
  <p:defaultTextStyle>
    <a:defPPr>
      <a:defRPr lang="fi-FI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4" autoAdjust="0"/>
  </p:normalViewPr>
  <p:slideViewPr>
    <p:cSldViewPr>
      <p:cViewPr>
        <p:scale>
          <a:sx n="30" d="100"/>
          <a:sy n="30" d="100"/>
        </p:scale>
        <p:origin x="-618" y="4446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818864-96D6-4D69-86BE-30A504AFBF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38A40E3F-9191-42E0-93E9-A1CABBFD4FED}">
      <dgm:prSet phldrT="[Teksti]" custT="1"/>
      <dgm:spPr>
        <a:solidFill>
          <a:schemeClr val="tx2">
            <a:lumMod val="50000"/>
            <a:alpha val="48000"/>
          </a:schemeClr>
        </a:solidFill>
      </dgm:spPr>
      <dgm:t>
        <a:bodyPr/>
        <a:lstStyle/>
        <a:p>
          <a:r>
            <a:rPr lang="fi-FI" sz="8800" dirty="0" err="1" smtClean="0">
              <a:solidFill>
                <a:schemeClr val="bg1">
                  <a:lumMod val="10000"/>
                </a:schemeClr>
              </a:solidFill>
            </a:rPr>
            <a:t>Start</a:t>
          </a:r>
          <a:endParaRPr lang="fi-FI" sz="8800" dirty="0">
            <a:solidFill>
              <a:schemeClr val="bg1">
                <a:lumMod val="10000"/>
              </a:schemeClr>
            </a:solidFill>
          </a:endParaRPr>
        </a:p>
      </dgm:t>
    </dgm:pt>
    <dgm:pt modelId="{F82B8AB3-7FFA-4501-B38F-120D5D68EAEE}" type="parTrans" cxnId="{1B5B6466-233A-4893-B955-516796C2E5A5}">
      <dgm:prSet/>
      <dgm:spPr/>
      <dgm:t>
        <a:bodyPr/>
        <a:lstStyle/>
        <a:p>
          <a:endParaRPr lang="fi-FI"/>
        </a:p>
      </dgm:t>
    </dgm:pt>
    <dgm:pt modelId="{D606D87B-F3DF-4BB0-95B5-EE5D7E92D9D5}" type="sibTrans" cxnId="{1B5B6466-233A-4893-B955-516796C2E5A5}">
      <dgm:prSet/>
      <dgm:spPr/>
      <dgm:t>
        <a:bodyPr/>
        <a:lstStyle/>
        <a:p>
          <a:endParaRPr lang="fi-FI"/>
        </a:p>
      </dgm:t>
    </dgm:pt>
    <dgm:pt modelId="{9BB31723-9C15-4911-902B-24FFB59AF9A6}">
      <dgm:prSet phldrT="[Teksti]" custT="1"/>
      <dgm:spPr>
        <a:solidFill>
          <a:schemeClr val="bg2">
            <a:lumMod val="75000"/>
            <a:alpha val="48000"/>
          </a:schemeClr>
        </a:solidFill>
      </dgm:spPr>
      <dgm:t>
        <a:bodyPr/>
        <a:lstStyle/>
        <a:p>
          <a:r>
            <a:rPr lang="fi-FI" sz="8800" smtClean="0">
              <a:solidFill>
                <a:schemeClr val="bg2">
                  <a:lumMod val="10000"/>
                </a:schemeClr>
              </a:solidFill>
            </a:rPr>
            <a:t>LiveMeeting</a:t>
          </a:r>
          <a:endParaRPr lang="fi-FI" sz="8800" dirty="0">
            <a:solidFill>
              <a:schemeClr val="bg2">
                <a:lumMod val="10000"/>
              </a:schemeClr>
            </a:solidFill>
          </a:endParaRPr>
        </a:p>
      </dgm:t>
    </dgm:pt>
    <dgm:pt modelId="{7CCE6D8D-5CFE-4F6E-956D-D9FA5A0BD42A}" type="parTrans" cxnId="{80308A79-CF2C-48FF-A3E5-D083C8ADF8C6}">
      <dgm:prSet/>
      <dgm:spPr/>
      <dgm:t>
        <a:bodyPr/>
        <a:lstStyle/>
        <a:p>
          <a:endParaRPr lang="fi-FI"/>
        </a:p>
      </dgm:t>
    </dgm:pt>
    <dgm:pt modelId="{55647E24-2271-46D0-8EE1-B17C660CF826}" type="sibTrans" cxnId="{80308A79-CF2C-48FF-A3E5-D083C8ADF8C6}">
      <dgm:prSet/>
      <dgm:spPr/>
      <dgm:t>
        <a:bodyPr/>
        <a:lstStyle/>
        <a:p>
          <a:endParaRPr lang="fi-FI"/>
        </a:p>
      </dgm:t>
    </dgm:pt>
    <dgm:pt modelId="{A13FE59F-9746-44C7-AB08-B9901EE603B3}">
      <dgm:prSet phldrT="[Teksti]" custT="1"/>
      <dgm:spPr>
        <a:solidFill>
          <a:schemeClr val="bg2">
            <a:lumMod val="75000"/>
            <a:alpha val="49000"/>
          </a:schemeClr>
        </a:solidFill>
      </dgm:spPr>
      <dgm:t>
        <a:bodyPr/>
        <a:lstStyle/>
        <a:p>
          <a:r>
            <a:rPr lang="fi-FI" sz="8800" dirty="0" err="1" smtClean="0">
              <a:solidFill>
                <a:schemeClr val="bg2">
                  <a:lumMod val="10000"/>
                </a:schemeClr>
              </a:solidFill>
            </a:rPr>
            <a:t>Ending</a:t>
          </a:r>
          <a:endParaRPr lang="fi-FI" sz="8800" dirty="0">
            <a:solidFill>
              <a:schemeClr val="bg2">
                <a:lumMod val="10000"/>
              </a:schemeClr>
            </a:solidFill>
          </a:endParaRPr>
        </a:p>
      </dgm:t>
    </dgm:pt>
    <dgm:pt modelId="{A774713E-5306-49C0-858C-FF7C04C557B2}" type="parTrans" cxnId="{240B1E9C-61C9-4679-825B-4A58B71B3C18}">
      <dgm:prSet/>
      <dgm:spPr/>
      <dgm:t>
        <a:bodyPr/>
        <a:lstStyle/>
        <a:p>
          <a:endParaRPr lang="fi-FI"/>
        </a:p>
      </dgm:t>
    </dgm:pt>
    <dgm:pt modelId="{60DE3819-35C4-4EFA-9616-7FACAD1DFDEA}" type="sibTrans" cxnId="{240B1E9C-61C9-4679-825B-4A58B71B3C18}">
      <dgm:prSet/>
      <dgm:spPr/>
      <dgm:t>
        <a:bodyPr/>
        <a:lstStyle/>
        <a:p>
          <a:endParaRPr lang="fi-FI"/>
        </a:p>
      </dgm:t>
    </dgm:pt>
    <dgm:pt modelId="{AA0CDE2B-0DFC-43FC-813C-B8776003966E}" type="pres">
      <dgm:prSet presAssocID="{C7818864-96D6-4D69-86BE-30A504AFBFD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9AD3770A-B826-40C5-9229-FDC685681358}" type="pres">
      <dgm:prSet presAssocID="{C7818864-96D6-4D69-86BE-30A504AFBFDC}" presName="arrow" presStyleLbl="bgShp" presStyleIdx="0" presStyleCnt="1" custLinFactNeighborX="151"/>
      <dgm:spPr>
        <a:solidFill>
          <a:schemeClr val="tx2">
            <a:lumMod val="90000"/>
          </a:schemeClr>
        </a:solidFill>
      </dgm:spPr>
    </dgm:pt>
    <dgm:pt modelId="{FF3E6CEA-4DF0-47AC-8460-2053F0D1FD6A}" type="pres">
      <dgm:prSet presAssocID="{C7818864-96D6-4D69-86BE-30A504AFBFDC}" presName="linearProcess" presStyleCnt="0"/>
      <dgm:spPr/>
    </dgm:pt>
    <dgm:pt modelId="{D071517B-19D5-46E8-BA90-55F6E4D5956F}" type="pres">
      <dgm:prSet presAssocID="{38A40E3F-9191-42E0-93E9-A1CABBFD4FED}" presName="textNode" presStyleLbl="node1" presStyleIdx="0" presStyleCnt="3" custScaleX="5252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38CCDE4-46CD-4806-9A92-842864726FC4}" type="pres">
      <dgm:prSet presAssocID="{D606D87B-F3DF-4BB0-95B5-EE5D7E92D9D5}" presName="sibTrans" presStyleCnt="0"/>
      <dgm:spPr/>
    </dgm:pt>
    <dgm:pt modelId="{80E388C3-8C96-4113-AC2A-1B786179267E}" type="pres">
      <dgm:prSet presAssocID="{9BB31723-9C15-4911-902B-24FFB59AF9A6}" presName="textNode" presStyleLbl="node1" presStyleIdx="1" presStyleCnt="3" custScaleX="128972" custLinFactNeighborX="-74792" custLinFactNeighborY="108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3A154B6-0378-44E6-9A38-1E61ED716E78}" type="pres">
      <dgm:prSet presAssocID="{55647E24-2271-46D0-8EE1-B17C660CF826}" presName="sibTrans" presStyleCnt="0"/>
      <dgm:spPr/>
    </dgm:pt>
    <dgm:pt modelId="{CFB2963B-28AE-4CD9-B193-30BD15D84F9B}" type="pres">
      <dgm:prSet presAssocID="{A13FE59F-9746-44C7-AB08-B9901EE603B3}" presName="textNode" presStyleLbl="node1" presStyleIdx="2" presStyleCnt="3" custScaleX="48072" custLinFactX="-6415" custLinFactNeighborX="-100000" custLinFactNeighborY="108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004A95C6-B600-416A-A33A-089721CB8DDF}" type="presOf" srcId="{C7818864-96D6-4D69-86BE-30A504AFBFDC}" destId="{AA0CDE2B-0DFC-43FC-813C-B8776003966E}" srcOrd="0" destOrd="0" presId="urn:microsoft.com/office/officeart/2005/8/layout/hProcess9"/>
    <dgm:cxn modelId="{EC2052E6-C29C-4AFB-900F-A6D2AAB3105D}" type="presOf" srcId="{38A40E3F-9191-42E0-93E9-A1CABBFD4FED}" destId="{D071517B-19D5-46E8-BA90-55F6E4D5956F}" srcOrd="0" destOrd="0" presId="urn:microsoft.com/office/officeart/2005/8/layout/hProcess9"/>
    <dgm:cxn modelId="{240B1E9C-61C9-4679-825B-4A58B71B3C18}" srcId="{C7818864-96D6-4D69-86BE-30A504AFBFDC}" destId="{A13FE59F-9746-44C7-AB08-B9901EE603B3}" srcOrd="2" destOrd="0" parTransId="{A774713E-5306-49C0-858C-FF7C04C557B2}" sibTransId="{60DE3819-35C4-4EFA-9616-7FACAD1DFDEA}"/>
    <dgm:cxn modelId="{80308A79-CF2C-48FF-A3E5-D083C8ADF8C6}" srcId="{C7818864-96D6-4D69-86BE-30A504AFBFDC}" destId="{9BB31723-9C15-4911-902B-24FFB59AF9A6}" srcOrd="1" destOrd="0" parTransId="{7CCE6D8D-5CFE-4F6E-956D-D9FA5A0BD42A}" sibTransId="{55647E24-2271-46D0-8EE1-B17C660CF826}"/>
    <dgm:cxn modelId="{05867F27-82DB-4E6C-A38C-2CB2104CF3F6}" type="presOf" srcId="{A13FE59F-9746-44C7-AB08-B9901EE603B3}" destId="{CFB2963B-28AE-4CD9-B193-30BD15D84F9B}" srcOrd="0" destOrd="0" presId="urn:microsoft.com/office/officeart/2005/8/layout/hProcess9"/>
    <dgm:cxn modelId="{2749DCF5-B8F1-4821-AAD4-E499F99E26CE}" type="presOf" srcId="{9BB31723-9C15-4911-902B-24FFB59AF9A6}" destId="{80E388C3-8C96-4113-AC2A-1B786179267E}" srcOrd="0" destOrd="0" presId="urn:microsoft.com/office/officeart/2005/8/layout/hProcess9"/>
    <dgm:cxn modelId="{1B5B6466-233A-4893-B955-516796C2E5A5}" srcId="{C7818864-96D6-4D69-86BE-30A504AFBFDC}" destId="{38A40E3F-9191-42E0-93E9-A1CABBFD4FED}" srcOrd="0" destOrd="0" parTransId="{F82B8AB3-7FFA-4501-B38F-120D5D68EAEE}" sibTransId="{D606D87B-F3DF-4BB0-95B5-EE5D7E92D9D5}"/>
    <dgm:cxn modelId="{EE2CC508-40F0-489C-AF2D-A7A568D35FD7}" type="presParOf" srcId="{AA0CDE2B-0DFC-43FC-813C-B8776003966E}" destId="{9AD3770A-B826-40C5-9229-FDC685681358}" srcOrd="0" destOrd="0" presId="urn:microsoft.com/office/officeart/2005/8/layout/hProcess9"/>
    <dgm:cxn modelId="{F3912D36-95E6-465B-96BF-824E8B691FCF}" type="presParOf" srcId="{AA0CDE2B-0DFC-43FC-813C-B8776003966E}" destId="{FF3E6CEA-4DF0-47AC-8460-2053F0D1FD6A}" srcOrd="1" destOrd="0" presId="urn:microsoft.com/office/officeart/2005/8/layout/hProcess9"/>
    <dgm:cxn modelId="{1A77F4E3-5B06-47DA-A434-4FD8F9FEC946}" type="presParOf" srcId="{FF3E6CEA-4DF0-47AC-8460-2053F0D1FD6A}" destId="{D071517B-19D5-46E8-BA90-55F6E4D5956F}" srcOrd="0" destOrd="0" presId="urn:microsoft.com/office/officeart/2005/8/layout/hProcess9"/>
    <dgm:cxn modelId="{84267286-8FD6-4884-A2A4-EF76EC8181E2}" type="presParOf" srcId="{FF3E6CEA-4DF0-47AC-8460-2053F0D1FD6A}" destId="{B38CCDE4-46CD-4806-9A92-842864726FC4}" srcOrd="1" destOrd="0" presId="urn:microsoft.com/office/officeart/2005/8/layout/hProcess9"/>
    <dgm:cxn modelId="{70F364C6-4D2C-4A97-861E-FB6E0CB3E03B}" type="presParOf" srcId="{FF3E6CEA-4DF0-47AC-8460-2053F0D1FD6A}" destId="{80E388C3-8C96-4113-AC2A-1B786179267E}" srcOrd="2" destOrd="0" presId="urn:microsoft.com/office/officeart/2005/8/layout/hProcess9"/>
    <dgm:cxn modelId="{6CF2F02E-FB4E-454F-8FD1-4AADCD08DED2}" type="presParOf" srcId="{FF3E6CEA-4DF0-47AC-8460-2053F0D1FD6A}" destId="{43A154B6-0378-44E6-9A38-1E61ED716E78}" srcOrd="3" destOrd="0" presId="urn:microsoft.com/office/officeart/2005/8/layout/hProcess9"/>
    <dgm:cxn modelId="{7DAC7A94-D78E-4299-A58E-A87640A4DF2A}" type="presParOf" srcId="{FF3E6CEA-4DF0-47AC-8460-2053F0D1FD6A}" destId="{CFB2963B-28AE-4CD9-B193-30BD15D84F9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D3770A-B826-40C5-9229-FDC685681358}">
      <dsp:nvSpPr>
        <dsp:cNvPr id="0" name=""/>
        <dsp:cNvSpPr/>
      </dsp:nvSpPr>
      <dsp:spPr>
        <a:xfrm>
          <a:off x="2119871" y="0"/>
          <a:ext cx="23620974" cy="6572297"/>
        </a:xfrm>
        <a:prstGeom prst="rightArrow">
          <a:avLst/>
        </a:prstGeom>
        <a:solidFill>
          <a:schemeClr val="tx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71517B-19D5-46E8-BA90-55F6E4D5956F}">
      <dsp:nvSpPr>
        <dsp:cNvPr id="0" name=""/>
        <dsp:cNvSpPr/>
      </dsp:nvSpPr>
      <dsp:spPr>
        <a:xfrm>
          <a:off x="2237950" y="1971689"/>
          <a:ext cx="4698475" cy="2628918"/>
        </a:xfrm>
        <a:prstGeom prst="roundRect">
          <a:avLst/>
        </a:prstGeom>
        <a:solidFill>
          <a:schemeClr val="tx2">
            <a:lumMod val="50000"/>
            <a:alpha val="4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800" kern="1200" dirty="0" err="1" smtClean="0">
              <a:solidFill>
                <a:schemeClr val="bg1">
                  <a:lumMod val="10000"/>
                </a:schemeClr>
              </a:solidFill>
            </a:rPr>
            <a:t>Start</a:t>
          </a:r>
          <a:endParaRPr lang="fi-FI" sz="8800" kern="1200" dirty="0">
            <a:solidFill>
              <a:schemeClr val="bg1">
                <a:lumMod val="10000"/>
              </a:schemeClr>
            </a:solidFill>
          </a:endParaRPr>
        </a:p>
      </dsp:txBody>
      <dsp:txXfrm>
        <a:off x="2237950" y="1971689"/>
        <a:ext cx="4698475" cy="2628918"/>
      </dsp:txXfrm>
    </dsp:sp>
    <dsp:sp modelId="{80E388C3-8C96-4113-AC2A-1B786179267E}">
      <dsp:nvSpPr>
        <dsp:cNvPr id="0" name=""/>
        <dsp:cNvSpPr/>
      </dsp:nvSpPr>
      <dsp:spPr>
        <a:xfrm>
          <a:off x="7286683" y="2000265"/>
          <a:ext cx="11536167" cy="2628918"/>
        </a:xfrm>
        <a:prstGeom prst="roundRect">
          <a:avLst/>
        </a:prstGeom>
        <a:solidFill>
          <a:schemeClr val="bg2">
            <a:lumMod val="75000"/>
            <a:alpha val="4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800" kern="1200" smtClean="0">
              <a:solidFill>
                <a:schemeClr val="bg2">
                  <a:lumMod val="10000"/>
                </a:schemeClr>
              </a:solidFill>
            </a:rPr>
            <a:t>LiveMeeting</a:t>
          </a:r>
          <a:endParaRPr lang="fi-FI" sz="88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7286683" y="2000265"/>
        <a:ext cx="11536167" cy="2628918"/>
      </dsp:txXfrm>
    </dsp:sp>
    <dsp:sp modelId="{CFB2963B-28AE-4CD9-B193-30BD15D84F9B}">
      <dsp:nvSpPr>
        <dsp:cNvPr id="0" name=""/>
        <dsp:cNvSpPr/>
      </dsp:nvSpPr>
      <dsp:spPr>
        <a:xfrm>
          <a:off x="19288260" y="2000265"/>
          <a:ext cx="4299899" cy="2628918"/>
        </a:xfrm>
        <a:prstGeom prst="roundRect">
          <a:avLst/>
        </a:prstGeom>
        <a:solidFill>
          <a:schemeClr val="bg2">
            <a:lumMod val="75000"/>
            <a:alpha val="4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800" kern="1200" dirty="0" err="1" smtClean="0">
              <a:solidFill>
                <a:schemeClr val="bg2">
                  <a:lumMod val="10000"/>
                </a:schemeClr>
              </a:solidFill>
            </a:rPr>
            <a:t>Ending</a:t>
          </a:r>
          <a:endParaRPr lang="fi-FI" sz="88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19288260" y="2000265"/>
        <a:ext cx="4299899" cy="2628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AD0FE-23DB-4D9B-80A5-BF66B5419864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3662363" y="514350"/>
            <a:ext cx="18192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BB8DC-C3D1-4816-AD93-15E874DA1F20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BB8DC-C3D1-4816-AD93-15E874DA1F20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2270999" y="13298394"/>
            <a:ext cx="25737979" cy="9176087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541996" y="24258163"/>
            <a:ext cx="21195983" cy="109399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72698227" y="10702132"/>
            <a:ext cx="22557528" cy="22799503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15124" y="10702132"/>
            <a:ext cx="67178439" cy="22799503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391910" y="27508445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391910" y="18144082"/>
            <a:ext cx="25737979" cy="9364363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015124" y="62349824"/>
            <a:ext cx="44867985" cy="17634733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0387773" y="62349824"/>
            <a:ext cx="44867982" cy="17634733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14000" y="1714326"/>
            <a:ext cx="27251978" cy="7134753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513999" y="9582376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513999" y="13575853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15381808" y="9582376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15381808" y="13575853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14001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838630" y="1704417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514001" y="8958084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935088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935088" y="3825022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5935088" y="33503621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514000" y="1714326"/>
            <a:ext cx="27251978" cy="7134753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514000" y="9988659"/>
            <a:ext cx="27251978" cy="28251648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1513999" y="39677164"/>
            <a:ext cx="7065328" cy="2279159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0345659" y="39677164"/>
            <a:ext cx="9588659" cy="2279159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21700649" y="39677164"/>
            <a:ext cx="7065328" cy="2279159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yöristetty suorakulmio 29"/>
          <p:cNvSpPr/>
          <p:nvPr/>
        </p:nvSpPr>
        <p:spPr>
          <a:xfrm>
            <a:off x="15640053" y="36977747"/>
            <a:ext cx="13644658" cy="5214973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Pyöristetty suorakulmio 27"/>
          <p:cNvSpPr/>
          <p:nvPr/>
        </p:nvSpPr>
        <p:spPr>
          <a:xfrm>
            <a:off x="18997639" y="27047864"/>
            <a:ext cx="10644262" cy="592935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kstikehys 9"/>
          <p:cNvSpPr txBox="1"/>
          <p:nvPr/>
        </p:nvSpPr>
        <p:spPr>
          <a:xfrm>
            <a:off x="1066701" y="17260858"/>
            <a:ext cx="750099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LiveMeeting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work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</a:p>
          <a:p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one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main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task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is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motivate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participants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actively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</a:t>
            </a:r>
            <a:r>
              <a:rPr lang="fi-FI" sz="4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in the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Active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methods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of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working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i.e.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pretask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voting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tools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jigsaw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roleplay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conflicts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endParaRPr lang="fi-FI" sz="40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Emotions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very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important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Because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emotions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effects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motivation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All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participants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’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ideas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expertices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need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taken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into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account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during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the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fi-FI" sz="6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kstikehys 10"/>
          <p:cNvSpPr txBox="1"/>
          <p:nvPr/>
        </p:nvSpPr>
        <p:spPr>
          <a:xfrm>
            <a:off x="15139987" y="11188628"/>
            <a:ext cx="147162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24881" y="10688562"/>
            <a:ext cx="12144460" cy="12930278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graphicFrame>
        <p:nvGraphicFramePr>
          <p:cNvPr id="32" name="Kaaviokuva 31"/>
          <p:cNvGraphicFramePr/>
          <p:nvPr/>
        </p:nvGraphicFramePr>
        <p:xfrm>
          <a:off x="1209577" y="31691334"/>
          <a:ext cx="27789382" cy="6572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3" name="Tekstikehys 32"/>
          <p:cNvSpPr txBox="1"/>
          <p:nvPr/>
        </p:nvSpPr>
        <p:spPr>
          <a:xfrm>
            <a:off x="3209841" y="30905516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Suorakulmio 15"/>
          <p:cNvSpPr/>
          <p:nvPr/>
        </p:nvSpPr>
        <p:spPr>
          <a:xfrm>
            <a:off x="995263" y="10974314"/>
            <a:ext cx="78581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LIVEMEETING is an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online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webinar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where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you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can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presentations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start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projects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brainstorming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negotiate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The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ground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theories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congnitive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learning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problem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solving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social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interaction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collaboration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Our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aim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this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study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is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how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LiveMeeting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conference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inspirating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participative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collaborative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fi-FI" sz="4000" dirty="0"/>
          </a:p>
        </p:txBody>
      </p:sp>
      <p:sp>
        <p:nvSpPr>
          <p:cNvPr id="18" name="Pyöristetty suorakulmio 17"/>
          <p:cNvSpPr/>
          <p:nvPr/>
        </p:nvSpPr>
        <p:spPr>
          <a:xfrm>
            <a:off x="8853443" y="23690278"/>
            <a:ext cx="12287336" cy="278608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Pyöristetty suorakulmio 18"/>
          <p:cNvSpPr/>
          <p:nvPr/>
        </p:nvSpPr>
        <p:spPr>
          <a:xfrm>
            <a:off x="21283655" y="10474248"/>
            <a:ext cx="8501122" cy="821537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Pyöristetty suorakulmio 19"/>
          <p:cNvSpPr/>
          <p:nvPr/>
        </p:nvSpPr>
        <p:spPr>
          <a:xfrm>
            <a:off x="638074" y="1615936"/>
            <a:ext cx="29003828" cy="77153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Suorakulmio 20"/>
          <p:cNvSpPr/>
          <p:nvPr/>
        </p:nvSpPr>
        <p:spPr>
          <a:xfrm>
            <a:off x="1495329" y="1687374"/>
            <a:ext cx="27503630" cy="864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sz="18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Participative</a:t>
            </a:r>
            <a:endParaRPr lang="fi-FI" sz="18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fi-FI" sz="24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LiveMeeting</a:t>
            </a:r>
            <a:endParaRPr lang="fi-FI" sz="24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  <a:p>
            <a:pPr lvl="0" algn="ctr"/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Tiina Kallio, Päivi Rantamäki ja Laura Salmela </a:t>
            </a:r>
          </a:p>
          <a:p>
            <a:pPr algn="ctr"/>
            <a:r>
              <a:rPr lang="fi-FI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fi-FI" dirty="0"/>
          </a:p>
        </p:txBody>
      </p:sp>
      <p:sp>
        <p:nvSpPr>
          <p:cNvPr id="25" name="Tekstikehys 24"/>
          <p:cNvSpPr txBox="1"/>
          <p:nvPr/>
        </p:nvSpPr>
        <p:spPr>
          <a:xfrm>
            <a:off x="21926597" y="19046808"/>
            <a:ext cx="81439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Keywords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</a:p>
          <a:p>
            <a:pPr lvl="0"/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collaborative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learning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networking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playfulness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expertices</a:t>
            </a:r>
            <a:endParaRPr lang="fi-FI" sz="40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fi-FI" sz="40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fi-FI" sz="4000" dirty="0" err="1" smtClean="0">
                <a:solidFill>
                  <a:schemeClr val="bg1">
                    <a:lumMod val="10000"/>
                  </a:schemeClr>
                </a:solidFill>
              </a:rPr>
              <a:t>References</a:t>
            </a:r>
            <a:r>
              <a:rPr lang="fi-FI" sz="4000" dirty="0" smtClean="0">
                <a:solidFill>
                  <a:schemeClr val="bg1">
                    <a:lumMod val="10000"/>
                  </a:schemeClr>
                </a:solidFill>
              </a:rPr>
              <a:t>:</a:t>
            </a:r>
          </a:p>
          <a:p>
            <a:r>
              <a:rPr lang="nl-NL" sz="4000" dirty="0" smtClean="0">
                <a:solidFill>
                  <a:schemeClr val="bg1">
                    <a:lumMod val="10000"/>
                  </a:schemeClr>
                </a:solidFill>
              </a:rPr>
              <a:t>De Wever, B., Van Keer, H., Schellens, T. &amp; Valcke, M. (2010)</a:t>
            </a:r>
          </a:p>
          <a:p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Eteläpelto, A., Tynjälä, P., (toim.) (1999)</a:t>
            </a:r>
            <a:endParaRPr lang="fi-FI" sz="40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6" name="Pyöristetty suorakulmio 25"/>
          <p:cNvSpPr/>
          <p:nvPr/>
        </p:nvSpPr>
        <p:spPr>
          <a:xfrm>
            <a:off x="709511" y="27119302"/>
            <a:ext cx="7215238" cy="592935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7" name="Pyöristetty suorakulmio 26"/>
          <p:cNvSpPr/>
          <p:nvPr/>
        </p:nvSpPr>
        <p:spPr>
          <a:xfrm>
            <a:off x="8281939" y="27119302"/>
            <a:ext cx="10358510" cy="592935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9" name="Pyöristetty suorakulmio 28"/>
          <p:cNvSpPr/>
          <p:nvPr/>
        </p:nvSpPr>
        <p:spPr>
          <a:xfrm>
            <a:off x="709511" y="36691994"/>
            <a:ext cx="13930411" cy="5357851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6" name="Tekstikehys 35"/>
          <p:cNvSpPr txBox="1"/>
          <p:nvPr/>
        </p:nvSpPr>
        <p:spPr>
          <a:xfrm>
            <a:off x="1638205" y="27262178"/>
            <a:ext cx="6286544" cy="5643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bg1">
                    <a:lumMod val="10000"/>
                  </a:schemeClr>
                </a:solidFill>
              </a:rPr>
              <a:t>INTRODUCTION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rhymes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introduce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yourself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adjective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first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letter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name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show 15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objects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after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while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which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one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away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show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words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participitants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memorice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them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memorising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techniques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motivate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asking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: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expectations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the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?”,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target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this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emotions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: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how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feel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right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now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?”,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how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roleplay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</a:t>
            </a:r>
            <a:endParaRPr lang="fi-FI" sz="4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9" name="Alanuoli 38"/>
          <p:cNvSpPr/>
          <p:nvPr/>
        </p:nvSpPr>
        <p:spPr>
          <a:xfrm>
            <a:off x="4638601" y="32977218"/>
            <a:ext cx="2500330" cy="1143008"/>
          </a:xfrm>
          <a:prstGeom prst="downArrow">
            <a:avLst/>
          </a:prstGeom>
          <a:solidFill>
            <a:schemeClr val="tx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1" name="Tekstikehys 40"/>
          <p:cNvSpPr txBox="1"/>
          <p:nvPr/>
        </p:nvSpPr>
        <p:spPr>
          <a:xfrm>
            <a:off x="8496253" y="27119302"/>
            <a:ext cx="878687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bg1">
                    <a:lumMod val="10000"/>
                  </a:schemeClr>
                </a:solidFill>
              </a:rPr>
              <a:t>             ACTIVATIVE MANNERS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working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cases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from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real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life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orientative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pretask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activate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and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their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expertice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the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issue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hand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homegroups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activating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questions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voting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tool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every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their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own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field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expertice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let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us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put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into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pragtice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together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prehomework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expertice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jigsaw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the case in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hand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conflict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get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opinions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conversation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Roleplay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like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teacher-student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taking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kind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for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like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analyzor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critic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commentator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i.g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think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tank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new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ideas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chat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is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very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useful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feedback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from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the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chat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blog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fi-FI" sz="4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2" name="Alanuoli 41"/>
          <p:cNvSpPr/>
          <p:nvPr/>
        </p:nvSpPr>
        <p:spPr>
          <a:xfrm>
            <a:off x="11353773" y="32977218"/>
            <a:ext cx="2500330" cy="1143008"/>
          </a:xfrm>
          <a:prstGeom prst="downArrow">
            <a:avLst/>
          </a:prstGeom>
          <a:solidFill>
            <a:schemeClr val="tx1">
              <a:lumMod val="2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Tekstikehys 30"/>
          <p:cNvSpPr txBox="1"/>
          <p:nvPr/>
        </p:nvSpPr>
        <p:spPr>
          <a:xfrm>
            <a:off x="1281015" y="37049183"/>
            <a:ext cx="127159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TOOLS</a:t>
            </a: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Chat</a:t>
            </a: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If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possible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used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as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anonymous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If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only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few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think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tank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mindmaps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: Mind24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Creatly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Chat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ought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such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that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writing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stay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memory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can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update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notes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from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the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meeting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Debate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after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meeting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continue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a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easy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greate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put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questions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answer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feedback and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valuation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for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meetings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issue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effectiveness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i.e.</a:t>
            </a: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Pretask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find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endParaRPr lang="fi-FI" sz="28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4" name="Tekstikehys 33"/>
          <p:cNvSpPr txBox="1"/>
          <p:nvPr/>
        </p:nvSpPr>
        <p:spPr>
          <a:xfrm>
            <a:off x="16068681" y="37192060"/>
            <a:ext cx="1293027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MATERIALS</a:t>
            </a:r>
          </a:p>
          <a:p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Voice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comment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with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their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own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voice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Text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Text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used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chat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wikis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Picture: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Mutlimediashows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slices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i.e.</a:t>
            </a: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Video: 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videos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danger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passive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.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important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activvate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asking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questions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voting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tool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i.e.</a:t>
            </a: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Real life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cases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introduced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videos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Multimedia: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Process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simulations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activative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cartoons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endParaRPr lang="fi-FI" sz="28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5" name="Tekstikehys 34"/>
          <p:cNvSpPr txBox="1"/>
          <p:nvPr/>
        </p:nvSpPr>
        <p:spPr>
          <a:xfrm>
            <a:off x="19569143" y="27333616"/>
            <a:ext cx="92869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smtClean="0">
                <a:solidFill>
                  <a:schemeClr val="tx1">
                    <a:lumMod val="10000"/>
                  </a:schemeClr>
                </a:solidFill>
              </a:rPr>
              <a:t>GUIDANCE AND SUPPORT</a:t>
            </a:r>
          </a:p>
          <a:p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Support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peers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Peer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group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help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each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other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at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issues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hand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.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Each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others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espertice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will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help to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solve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the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issue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Peers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teach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to the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others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process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or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new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job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Tutors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role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guidance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Motivator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wellcome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group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members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courage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participate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Sosialication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atmosphare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which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open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acceptive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Tutor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sure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focus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issue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hand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they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find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out new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points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view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Tutors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create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common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knowledge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mutual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understanding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Tutor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promote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critical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thinking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endParaRPr lang="fi-FI" sz="36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7" name="Tekstikehys 36"/>
          <p:cNvSpPr txBox="1"/>
          <p:nvPr/>
        </p:nvSpPr>
        <p:spPr>
          <a:xfrm>
            <a:off x="9567824" y="24761848"/>
            <a:ext cx="111443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Tähän kuvateksti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38" name="Tekstikehys 37"/>
          <p:cNvSpPr txBox="1"/>
          <p:nvPr/>
        </p:nvSpPr>
        <p:spPr>
          <a:xfrm>
            <a:off x="22140911" y="11831570"/>
            <a:ext cx="457203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Tähän </a:t>
            </a:r>
            <a:r>
              <a:rPr lang="fi-FI" dirty="0" smtClean="0">
                <a:solidFill>
                  <a:srgbClr val="FF0000"/>
                </a:solidFill>
              </a:rPr>
              <a:t>lyhennelmää</a:t>
            </a:r>
            <a:r>
              <a:rPr lang="fi-FI" dirty="0" smtClean="0"/>
              <a:t> abstraktista</a:t>
            </a:r>
            <a:endParaRPr lang="fi-FI" dirty="0"/>
          </a:p>
        </p:txBody>
      </p:sp>
      <p:sp>
        <p:nvSpPr>
          <p:cNvPr id="40" name="Alanuoli 39"/>
          <p:cNvSpPr/>
          <p:nvPr/>
        </p:nvSpPr>
        <p:spPr>
          <a:xfrm>
            <a:off x="19640581" y="32977218"/>
            <a:ext cx="2643206" cy="121444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>
              <a:lumMod val="2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3" name="Ylänuoli 42"/>
          <p:cNvSpPr/>
          <p:nvPr/>
        </p:nvSpPr>
        <p:spPr>
          <a:xfrm>
            <a:off x="5424419" y="36477680"/>
            <a:ext cx="5786478" cy="857256"/>
          </a:xfrm>
          <a:prstGeom prst="upArrow">
            <a:avLst/>
          </a:prstGeom>
          <a:solidFill>
            <a:schemeClr val="tx1">
              <a:lumMod val="25000"/>
            </a:schemeClr>
          </a:solidFill>
          <a:ln>
            <a:solidFill>
              <a:schemeClr val="tx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i="1" dirty="0"/>
          </a:p>
        </p:txBody>
      </p:sp>
      <p:sp>
        <p:nvSpPr>
          <p:cNvPr id="44" name="Ylänuoli 43"/>
          <p:cNvSpPr/>
          <p:nvPr/>
        </p:nvSpPr>
        <p:spPr>
          <a:xfrm>
            <a:off x="17926069" y="36334804"/>
            <a:ext cx="5000660" cy="1143008"/>
          </a:xfrm>
          <a:prstGeom prst="upArrow">
            <a:avLst/>
          </a:prstGeom>
          <a:solidFill>
            <a:schemeClr val="tx1">
              <a:lumMod val="25000"/>
            </a:schemeClr>
          </a:solidFill>
          <a:ln>
            <a:solidFill>
              <a:schemeClr val="tx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Mukautettu 3">
      <a:dk1>
        <a:srgbClr val="76923C"/>
      </a:dk1>
      <a:lt1>
        <a:srgbClr val="D7E3BC"/>
      </a:lt1>
      <a:dk2>
        <a:srgbClr val="C3D69B"/>
      </a:dk2>
      <a:lt2>
        <a:srgbClr val="EBF1DD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1275</TotalTime>
  <Words>611</Words>
  <Application>Microsoft Office PowerPoint</Application>
  <PresentationFormat>Mukautettu</PresentationFormat>
  <Paragraphs>67</Paragraphs>
  <Slides>1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Dia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LiveMeeting</dc:title>
  <dc:creator>Tiina</dc:creator>
  <cp:lastModifiedBy>Heikki Rantamaki</cp:lastModifiedBy>
  <cp:revision>85</cp:revision>
  <dcterms:created xsi:type="dcterms:W3CDTF">2010-05-24T05:54:52Z</dcterms:created>
  <dcterms:modified xsi:type="dcterms:W3CDTF">2010-06-08T12:51:33Z</dcterms:modified>
</cp:coreProperties>
</file>